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7" r:id="rId5"/>
    <p:sldId id="265" r:id="rId6"/>
    <p:sldId id="281" r:id="rId7"/>
    <p:sldId id="292" r:id="rId8"/>
    <p:sldId id="293" r:id="rId9"/>
    <p:sldId id="289" r:id="rId10"/>
    <p:sldId id="299" r:id="rId11"/>
    <p:sldId id="279" r:id="rId12"/>
    <p:sldId id="280" r:id="rId13"/>
    <p:sldId id="295" r:id="rId14"/>
    <p:sldId id="294" r:id="rId15"/>
    <p:sldId id="266" r:id="rId16"/>
    <p:sldId id="291" r:id="rId17"/>
    <p:sldId id="296" r:id="rId18"/>
    <p:sldId id="298" r:id="rId19"/>
    <p:sldId id="300" r:id="rId20"/>
    <p:sldId id="272" r:id="rId21"/>
    <p:sldId id="27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3455" autoAdjust="0"/>
  </p:normalViewPr>
  <p:slideViewPr>
    <p:cSldViewPr>
      <p:cViewPr varScale="1">
        <p:scale>
          <a:sx n="71" d="100"/>
          <a:sy n="71" d="100"/>
        </p:scale>
        <p:origin x="8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69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E8356-FFDA-4E74-B804-79023C7DD259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B32D8-F2D2-4D01-80A9-88F3B128A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47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DDCE7-616C-4285-A468-7301F171BC9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1D8F7-2BDD-4C56-98AF-2E212EF34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1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8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8800" y="304801"/>
            <a:ext cx="5486400" cy="251459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9144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bg2">
                    <a:lumMod val="25000"/>
                    <a:lumOff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365125"/>
            <a:ext cx="1828800" cy="5654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65125"/>
            <a:ext cx="8001000" cy="5654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50" y="1676401"/>
            <a:ext cx="10058400" cy="17526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1143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6172200" cy="51816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2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5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7239000" cy="6858000"/>
          </a:xfrm>
          <a:solidFill>
            <a:schemeClr val="bg1"/>
          </a:solidFill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7239000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0918" y="6392562"/>
            <a:ext cx="7082481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34400" y="6392562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2EC29-B8C5-4C7A-B6DA-418494D5CB21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92562"/>
            <a:ext cx="10668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43838-BFF5-400C-B067-3DF4A5F39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09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hyperlink" Target="https://www.google.com/url?sa=i&amp;rct=j&amp;q=&amp;esrc=s&amp;source=images&amp;cd=&amp;cad=rja&amp;uact=8&amp;ved=0ahUKEwiegPKb-KrXAhVj5YMKHYGVDWUQjRwIBw&amp;url=https%3A%2F%2Ftwitter.com%2Famartin970%2Fstatus%2F728928153817780224&amp;psig=AOvVaw0jww83CxKh2UfCOlPfZaUC&amp;ust=151009172306819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16222" y="1219200"/>
            <a:ext cx="5486400" cy="2514599"/>
          </a:xfrm>
        </p:spPr>
        <p:txBody>
          <a:bodyPr>
            <a:normAutofit/>
          </a:bodyPr>
          <a:lstStyle/>
          <a:p>
            <a:r>
              <a:rPr lang="en-US" i="1" dirty="0">
                <a:latin typeface="Baskerville Old Face" panose="02020602080505020303" pitchFamily="18" charset="0"/>
              </a:rPr>
              <a:t>2021-2022</a:t>
            </a:r>
            <a:br>
              <a:rPr lang="en-US" i="1" dirty="0">
                <a:latin typeface="Baskerville Old Face" panose="02020602080505020303" pitchFamily="18" charset="0"/>
              </a:rPr>
            </a:br>
            <a:r>
              <a:rPr lang="en-US" i="1" dirty="0">
                <a:latin typeface="Baskerville Old Face" panose="02020602080505020303" pitchFamily="18" charset="0"/>
              </a:rPr>
              <a:t>CAA Basketball </a:t>
            </a:r>
            <a:br>
              <a:rPr lang="en-US" i="1" dirty="0">
                <a:latin typeface="Baskerville Old Face" panose="02020602080505020303" pitchFamily="18" charset="0"/>
              </a:rPr>
            </a:br>
            <a:r>
              <a:rPr lang="en-US" i="1" dirty="0">
                <a:latin typeface="Baskerville Old Face" panose="02020602080505020303" pitchFamily="18" charset="0"/>
              </a:rPr>
              <a:t>Coaches Meeting </a:t>
            </a:r>
            <a:endParaRPr lang="en-US" sz="6600" i="1" dirty="0">
              <a:latin typeface="Baskerville Old Face" panose="02020602080505020303" pitchFamily="18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t="31822" r="14285" b="30843"/>
          <a:stretch/>
        </p:blipFill>
        <p:spPr>
          <a:xfrm>
            <a:off x="6553200" y="4800600"/>
            <a:ext cx="20574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0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47800" y="298738"/>
            <a:ext cx="10058400" cy="1143000"/>
          </a:xfrm>
        </p:spPr>
        <p:txBody>
          <a:bodyPr/>
          <a:lstStyle/>
          <a:p>
            <a:pPr algn="ctr"/>
            <a:r>
              <a:rPr lang="en-US" dirty="0"/>
              <a:t>Jerseys, Undershirts and Shorts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2" descr="Image result for nfhs basketball uniform ru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5" t="7536" r="8806" b="7287"/>
          <a:stretch/>
        </p:blipFill>
        <p:spPr bwMode="auto">
          <a:xfrm>
            <a:off x="6781800" y="304800"/>
            <a:ext cx="50292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az caa basketbal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4" t="28222" r="15886" b="27119"/>
          <a:stretch/>
        </p:blipFill>
        <p:spPr bwMode="auto">
          <a:xfrm>
            <a:off x="6781801" y="4388426"/>
            <a:ext cx="4648200" cy="2408961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5825" y="1291739"/>
            <a:ext cx="50022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Undershirts must be the same color as the dominate color of the torso of the jersey.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Short or long sleeve undershirts are okay as long as length of sleeves is the same. May not be cut off, sleeves must be hemmed.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ALL Shorts must match, do not have to be same color as torso.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 CAMOFLOUGE JERSEYS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Jerseys to be tucked 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7" name="Picture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t="31822" r="14285" b="30843"/>
          <a:stretch/>
        </p:blipFill>
        <p:spPr>
          <a:xfrm>
            <a:off x="76200" y="6035387"/>
            <a:ext cx="1410543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5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05404"/>
            <a:ext cx="10058400" cy="4343400"/>
          </a:xfrm>
        </p:spPr>
        <p:txBody>
          <a:bodyPr/>
          <a:lstStyle/>
          <a:p>
            <a:r>
              <a:rPr lang="en-US" dirty="0"/>
              <a:t>NO JEWELRY!!!!!</a:t>
            </a:r>
          </a:p>
          <a:p>
            <a:r>
              <a:rPr lang="en-US" dirty="0"/>
              <a:t>Boys High School and Jr. High to use 29.5” Regulation Ball </a:t>
            </a:r>
          </a:p>
          <a:p>
            <a:r>
              <a:rPr lang="en-US" dirty="0"/>
              <a:t>Girls High School, Jr High and all Elementary to use 28.5” Ball </a:t>
            </a:r>
          </a:p>
          <a:p>
            <a:r>
              <a:rPr lang="en-US" dirty="0"/>
              <a:t>Wilson is the preferred official game ball </a:t>
            </a:r>
          </a:p>
          <a:p>
            <a:r>
              <a:rPr lang="en-US" dirty="0"/>
              <a:t>Illegal Numbers are okay in Jr. High &amp; Elementary </a:t>
            </a:r>
          </a:p>
          <a:p>
            <a:pPr lvl="1"/>
            <a:r>
              <a:rPr lang="en-US" dirty="0"/>
              <a:t>Numbers that can not be reported with one hand, 62, 77, 94, etc.</a:t>
            </a:r>
          </a:p>
          <a:p>
            <a:pPr marL="274320" lvl="1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10000" r="10625" b="36813"/>
          <a:stretch/>
        </p:blipFill>
        <p:spPr>
          <a:xfrm>
            <a:off x="457200" y="4191000"/>
            <a:ext cx="5791200" cy="2165747"/>
          </a:xfrm>
          <a:prstGeom prst="rect">
            <a:avLst/>
          </a:prstGeom>
        </p:spPr>
      </p:pic>
      <p:pic>
        <p:nvPicPr>
          <p:cNvPr id="6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8" t="30462" r="18458" b="20995"/>
          <a:stretch/>
        </p:blipFill>
        <p:spPr bwMode="auto">
          <a:xfrm>
            <a:off x="7271905" y="4113555"/>
            <a:ext cx="4177145" cy="232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t="31822" r="14285" b="30843"/>
          <a:stretch/>
        </p:blipFill>
        <p:spPr>
          <a:xfrm>
            <a:off x="10210800" y="297873"/>
            <a:ext cx="1714500" cy="9213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DD019C-528F-444D-8D07-37BB9A2865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7400" y="1675777"/>
            <a:ext cx="2002333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5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355370"/>
            <a:ext cx="8949461" cy="4038599"/>
          </a:xfrm>
        </p:spPr>
        <p:txBody>
          <a:bodyPr>
            <a:normAutofit/>
          </a:bodyPr>
          <a:lstStyle/>
          <a:p>
            <a:endParaRPr lang="en-US" sz="2800" dirty="0">
              <a:latin typeface="Baskerville Old Face" panose="02020602080505020303" pitchFamily="18" charset="0"/>
            </a:endParaRPr>
          </a:p>
          <a:p>
            <a:r>
              <a:rPr lang="en-US" sz="2800" dirty="0">
                <a:latin typeface="Baskerville Old Face" panose="02020602080505020303" pitchFamily="18" charset="0"/>
              </a:rPr>
              <a:t>Questions to officials should receive an answer</a:t>
            </a:r>
          </a:p>
          <a:p>
            <a:pPr lvl="1"/>
            <a:r>
              <a:rPr lang="en-US" sz="2400" dirty="0">
                <a:latin typeface="Baskerville Old Face" panose="02020602080505020303" pitchFamily="18" charset="0"/>
              </a:rPr>
              <a:t>Receive it and turn the page</a:t>
            </a:r>
          </a:p>
          <a:p>
            <a:r>
              <a:rPr lang="en-US" sz="2800" dirty="0">
                <a:latin typeface="Baskerville Old Face" panose="02020602080505020303" pitchFamily="18" charset="0"/>
              </a:rPr>
              <a:t>Statements are merely statements and will be ignored</a:t>
            </a:r>
          </a:p>
          <a:p>
            <a:pPr lvl="1"/>
            <a:r>
              <a:rPr lang="en-US" sz="2400" dirty="0">
                <a:latin typeface="Baskerville Old Face" panose="02020602080505020303" pitchFamily="18" charset="0"/>
              </a:rPr>
              <a:t>FOUL!   Travel!!!  That’s Over the back… Reaching!!!!!!!!!!</a:t>
            </a:r>
          </a:p>
          <a:p>
            <a:r>
              <a:rPr lang="en-US" sz="2800" dirty="0">
                <a:latin typeface="Baskerville Old Face" panose="02020602080505020303" pitchFamily="18" charset="0"/>
              </a:rPr>
              <a:t>Utilize Rulebook verbiage</a:t>
            </a:r>
          </a:p>
          <a:p>
            <a:endParaRPr lang="en-US" sz="2800" dirty="0">
              <a:latin typeface="Baskerville Old Face" panose="02020602080505020303" pitchFamily="18" charset="0"/>
            </a:endParaRPr>
          </a:p>
          <a:p>
            <a:endParaRPr lang="en-US" sz="2800" dirty="0">
              <a:latin typeface="Baskerville Old Face" panose="020206020805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716812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Communication is Key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t="22077" r="5102" b="22077"/>
          <a:stretch/>
        </p:blipFill>
        <p:spPr>
          <a:xfrm>
            <a:off x="8763000" y="4865880"/>
            <a:ext cx="2777261" cy="1735788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t="31822" r="14285" b="30843"/>
          <a:stretch/>
        </p:blipFill>
        <p:spPr>
          <a:xfrm>
            <a:off x="10287000" y="457199"/>
            <a:ext cx="1371600" cy="685801"/>
          </a:xfrm>
          <a:prstGeom prst="rect">
            <a:avLst/>
          </a:prstGeom>
        </p:spPr>
      </p:pic>
      <p:pic>
        <p:nvPicPr>
          <p:cNvPr id="7" name="Picture 4" descr="Image result for az caa basketball">
            <a:extLst>
              <a:ext uri="{FF2B5EF4-FFF2-40B4-BE49-F238E27FC236}">
                <a16:creationId xmlns:a16="http://schemas.microsoft.com/office/drawing/2014/main" id="{AE031A60-09A6-47A6-BAF6-369C4FC794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0" r="42609"/>
          <a:stretch/>
        </p:blipFill>
        <p:spPr bwMode="auto">
          <a:xfrm>
            <a:off x="370207" y="1905000"/>
            <a:ext cx="2035579" cy="32760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08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 of Officials to Coaches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7275" y="1752600"/>
            <a:ext cx="10058400" cy="4343400"/>
          </a:xfrm>
        </p:spPr>
        <p:txBody>
          <a:bodyPr/>
          <a:lstStyle/>
          <a:p>
            <a:r>
              <a:rPr lang="en-US" dirty="0"/>
              <a:t>Be on time</a:t>
            </a:r>
          </a:p>
          <a:p>
            <a:r>
              <a:rPr lang="en-US" dirty="0"/>
              <a:t>Wear proper uniform</a:t>
            </a:r>
          </a:p>
          <a:p>
            <a:r>
              <a:rPr lang="en-US" dirty="0"/>
              <a:t>Conduct Captains Meetings ( 1 Captain per team)</a:t>
            </a:r>
          </a:p>
          <a:p>
            <a:r>
              <a:rPr lang="en-US" dirty="0"/>
              <a:t>Meet Coach (No official hand shake)</a:t>
            </a:r>
          </a:p>
          <a:p>
            <a:r>
              <a:rPr lang="en-US" dirty="0"/>
              <a:t>Enforce the rules as written</a:t>
            </a:r>
          </a:p>
          <a:p>
            <a:r>
              <a:rPr lang="en-US" dirty="0"/>
              <a:t>Communicate </a:t>
            </a:r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t="31822" r="14285" b="30843"/>
          <a:stretch/>
        </p:blipFill>
        <p:spPr>
          <a:xfrm>
            <a:off x="314325" y="5891979"/>
            <a:ext cx="1524000" cy="8104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11111"/>
          <a:stretch/>
        </p:blipFill>
        <p:spPr>
          <a:xfrm>
            <a:off x="9296400" y="685800"/>
            <a:ext cx="21336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4D090C68-CCCD-4444-9996-EB5736098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86200"/>
            <a:ext cx="3200400" cy="23967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74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 of Coaches to Officials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1" t="1765" r="2999" b="2941"/>
          <a:stretch/>
        </p:blipFill>
        <p:spPr>
          <a:xfrm>
            <a:off x="521645" y="3837121"/>
            <a:ext cx="3886200" cy="2440172"/>
          </a:xfrm>
        </p:spPr>
      </p:pic>
      <p:sp>
        <p:nvSpPr>
          <p:cNvPr id="7" name="TextBox 6"/>
          <p:cNvSpPr txBox="1"/>
          <p:nvPr/>
        </p:nvSpPr>
        <p:spPr>
          <a:xfrm>
            <a:off x="1066800" y="1552575"/>
            <a:ext cx="990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Lead by 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Communicate to officials, ask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Fill out scorers book and provide qualified adult to keep score/book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Stay within coaching box and utilize appropriate 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Responsible for fan behavior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540" y="3749733"/>
            <a:ext cx="3798246" cy="252756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t="31822" r="14285" b="30843"/>
          <a:stretch/>
        </p:blipFill>
        <p:spPr>
          <a:xfrm>
            <a:off x="10210800" y="228600"/>
            <a:ext cx="1683326" cy="838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1" t="15714" r="4286"/>
          <a:stretch/>
        </p:blipFill>
        <p:spPr>
          <a:xfrm>
            <a:off x="4642322" y="3749733"/>
            <a:ext cx="3048001" cy="2697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03015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57C119-28E2-4A3E-A008-AA38AFC39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209800"/>
            <a:ext cx="5749623" cy="42680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3A8E38-3E31-4EB2-8B04-C68F9559DECB}"/>
              </a:ext>
            </a:extLst>
          </p:cNvPr>
          <p:cNvSpPr txBox="1"/>
          <p:nvPr/>
        </p:nvSpPr>
        <p:spPr>
          <a:xfrm>
            <a:off x="609600" y="2245822"/>
            <a:ext cx="5181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AZCAA.com</a:t>
            </a:r>
          </a:p>
          <a:p>
            <a:endParaRPr lang="en-US" sz="2400" dirty="0"/>
          </a:p>
          <a:p>
            <a:r>
              <a:rPr lang="en-US" sz="2400" dirty="0"/>
              <a:t>   -Members </a:t>
            </a:r>
          </a:p>
          <a:p>
            <a:endParaRPr lang="en-US" sz="2400" dirty="0"/>
          </a:p>
          <a:p>
            <a:r>
              <a:rPr lang="en-US" sz="2400" dirty="0"/>
              <a:t>      -Forms</a:t>
            </a:r>
          </a:p>
          <a:p>
            <a:endParaRPr lang="en-US" sz="2400" dirty="0"/>
          </a:p>
          <a:p>
            <a:r>
              <a:rPr lang="en-US" sz="2400" dirty="0"/>
              <a:t>	-Game Day Forms</a:t>
            </a:r>
          </a:p>
          <a:p>
            <a:endParaRPr lang="en-US" sz="2400" dirty="0"/>
          </a:p>
          <a:p>
            <a:r>
              <a:rPr lang="en-US" sz="2400" dirty="0"/>
              <a:t>Officials Performance Evaluation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548444-D83B-4A7E-BD53-41D13BAB67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2973"/>
          <a:stretch/>
        </p:blipFill>
        <p:spPr>
          <a:xfrm>
            <a:off x="762000" y="304800"/>
            <a:ext cx="10058400" cy="139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5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E2445-1213-4FDE-A4E9-D18278E51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81000"/>
            <a:ext cx="10058400" cy="1143000"/>
          </a:xfrm>
        </p:spPr>
        <p:txBody>
          <a:bodyPr/>
          <a:lstStyle/>
          <a:p>
            <a:r>
              <a:rPr lang="en-US" dirty="0"/>
              <a:t>WESLEY ROUSE with Phoenix Suns and Mercury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9A7080-C0E6-459D-B52B-27AEA07D88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6544" y="2209800"/>
            <a:ext cx="6538912" cy="3383454"/>
          </a:xfrm>
        </p:spPr>
      </p:pic>
    </p:spTree>
    <p:extLst>
      <p:ext uri="{BB962C8B-B14F-4D97-AF65-F5344CB8AC3E}">
        <p14:creationId xmlns:p14="http://schemas.microsoft.com/office/powerpoint/2010/main" val="136353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64" y="2431649"/>
            <a:ext cx="1127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latin typeface="Baskerville Old Face" panose="02020602080505020303" pitchFamily="18" charset="0"/>
              </a:rPr>
              <a:t>THANK YOU COACHES FOR ALL YOU DO!!!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2149257"/>
            <a:ext cx="1013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askerville Old Face" panose="02020602080505020303" pitchFamily="18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" t="32222" r="33332" b="21111"/>
          <a:stretch/>
        </p:blipFill>
        <p:spPr>
          <a:xfrm>
            <a:off x="8067675" y="4001172"/>
            <a:ext cx="3982390" cy="2178002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8" r="877" b="26315"/>
          <a:stretch/>
        </p:blipFill>
        <p:spPr>
          <a:xfrm>
            <a:off x="246916" y="3859870"/>
            <a:ext cx="3363490" cy="2460606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27810" r="8333" b="6788"/>
          <a:stretch/>
        </p:blipFill>
        <p:spPr>
          <a:xfrm>
            <a:off x="4294885" y="352115"/>
            <a:ext cx="3934973" cy="23694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513F69-C79E-47FE-84D3-4635D73F25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683" y="329677"/>
            <a:ext cx="3538388" cy="2342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92900E-EB42-4030-8947-907456AE60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085" y="4001172"/>
            <a:ext cx="4264386" cy="21780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5FBCF77-BE69-4A1E-B0FF-51CFA54C4F6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9" r="4531" b="12221"/>
          <a:stretch/>
        </p:blipFill>
        <p:spPr>
          <a:xfrm>
            <a:off x="121156" y="418673"/>
            <a:ext cx="3934973" cy="212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81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eg;base64,/9j/4AAQSkZJRgABAQEAYABgAAD/2wBDAAMCAgMCAgMDAwMEAwMEBQgFBQQEBQoHBwYIDAoMDAsKCwsNDhIQDQ4RDgsLEBYQERMUFRUVDA8XGBYUGBIUFRT/2wBDAQMEBAUEBQkFBQkUDQsNFBQUFBQUFBQUFBQUFBQUFBQUFBQUFBQUFBQUFBQUFBQUFBQUFBQUFBQUFBQUFBQUFBT/wAARCACyAL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KKKKACiiigAooooAKKKKACiiigAooooAKKKKACiiigAooooAKKKKACiiigAooooAKKKKACiiigAooooAKKKKACiiigAooooAKKKKACiiigAooooAKKKKACiiigAooooAKKKKACiiigAooooAKKKKACiiigAooooAKKKKACiiigAooooAKKKKACiiigAooooAKKKKACiiigAooooAKKZuGevNchrHxa8E+HbxrPVfGGhaddKdrQXepQxyL/vKzUK8tiOY7KisvRfEmleJLEXek6pZ6pa52/aLK4WaP8A76Vq0pPumgsdRXLX3xH8K6XeS2d74m0e0u4Ttkhn1CGORG/usrNlav6J4q0XxGsn9katY6qIcLJ9huo5vL/3trcUe8TzG1RTW6LWDrXjXw/4duBb6trmmaZcyLuEV5eRwsy/3grNQEpHQUVzWj+PfDWvXgtNM8Q6VqF2V3LDa30Usm3/AHVbdXSLQEZcwtFFFBQUUUUAFFFFABRRRQAUUUUAFFFFABVW8vIbG2kuJpEhhjVpJJJDtVVX7zGrVeP/ALUk0lx8LW0OOSSAeJNU0/QZJIm2ssNzdRxzf+QzIv8AwKmld2JeiPLPEXjLUPjYp1K/ur7Tfh/cfNpOhWM7Ws2rw/8AP5eSLtkWGT/lnbqy7l+aRvm21yXlWPhmaSx03Q9A0q1X7sFto9qqsv8AtM0bM3/AmqleftGfDXU9beC28XaZH5ky29vCu5VjXd5ccf3f4flWvUvAfw/1T4oT+Ib+DxbqvhPQdP1S60WwtNCW3SadrWRoZri6kkjkaRmmWTbH8qqqr97dX5SoZ5n+OqxcpYehH4dGvTtd9z7KjiMtyujGUqarTl6P/hjzbTNH0m41iO8tYI/COuf8sfEHhiFbG6jb/ppHHthuI/70ci/N/s17DYftGTaH4E8Zp4qtrd/HHhO2jlntbHPk6ms+VsprdfvKtw+1fLb5lbcvzfKzcjY/DX4kTeLJ9Aj0mxsdQtWXd8QfLj+xS27fdmhsf+f37ysrfuV27vm3KtZHxOt/BPwh8QaRohvUtNF0Fo/FfiTWdWmaa41HUJGaHTluJvvSSNJ5k23+Fbddqqtfa5Rhcfl9GpHH1fapfDbWX9PojxM0xGCxdSMsHD2d/i7f15nOR+G7Pwvbw6Ze6ToOsa1CrSatql9o9rdTXmoSN5l1I0kkbNt8xmVf9lVroPAOrWfgLx94e8VWmn6fpFjeXC+GtdSws47WNo7ht1jcMsaqu6O4Vod392dan+D9r4d+N+saldaF4n0rWre3Vmuo7e4b7RHIyt5bNGy/d3fxf7NcZrXjf4e6PfeIPAXiXxzosU2oRtpN59kuGk+yyM21W3bdvmRzeW3+yy18Xl9fO6eYRxWIpz9nOWsddL+XSx9RjY5PLAOhQkvaRS101+Z91zTLbwyTTOEjRSzM38Ir4ovNUsvGl9qHjq/0fTNTvPFFw11Y/wBqabDdNa6TD+5s41WZW2+ZtkuG2/8APZa7Xxh8XZ/F37Pmk6Bqd2ukeLdcupvDOvSK21tPW1Vv7VuP91beORlb/ptH/eryXR/i74H8feMbHStF8Raav2ySO2sbSJmVYoI12qq/L92OGP8A8dr6ziSrjaGD9lgoylObtddF8jwcgp4WrivaYuUeWK2fU6ZrFbPTX8T6H4f0m28R+F5l1nT20vTLe1nuFhVvtVruhVdyyW7TLt/vKtfZmgavZ+I9C07V9PmF1YX1vHdW8y/dkjkUMrf98mvjHU/jL4A+GXiJbKXxjp3nwCG8gLMzebDIqyRyfd2srRstewfspeLdOk0nV/COmXsd/o+msupeH7qNtyzaRds0kCq3/TGRZrf/ALZLXDwviMwq0J0MwpyjKD0k76r1ZOdxwixKq4Nrlkun+R9CUUUV9seEFFFFABRRRQAUUUUAFFFFABRRRQAV5V+0pot7qnwpv7vS7U32qaHdWuu2tpF96drS4juGjX/aZY2X/gVeq01l3VUZcvvESjzR5T8HfjJ4X/4QX4mapHptw0uk3U39raLfRfdms5m863mX/gLbf96Nl/hr7A+EP7blroekalPb634d0mbVLhtRvtH8SreQ/Y75z/pElrNbwyLNDJJuk8ttrKzMvzLXrH7RX7GsXiC1nfR9HbXvDrTTXkek2UsdvqWjzSNumbT5JP3ckMjfM1rJtXd80bKzV8Z61+yJcadfNCvia40z5v8Aj213wnqlvcL/AMBjjmjb/gLMtfSKrh8VTjGp9k8D2VahP92d3N+15pUPxWk1tdb1pdXuPluPHVpGyx/7Nv8A2WzbZLBfu+WzLNu3Sbtzba4z9rz4h6hr19Z6Xd6lp+p6pq0y+KNYudJaRrRmkjWOwhj8xVby47VVb5v4rhq6/wCGf7MWleCPE2gap4h8I+NPiHp7Xi+d9m8M3FrpkKr8zM0cn+kXH91V8uOP+8zL8tVPG37K+tfEHxtrHiLV9W8UfatWvJLq4aP4f6l+7Vm+6v8Aur8q/wC6tFOWHp1OaISjWqQ5ZHi3w2+JnxD+Gei6lD4LGoaM+rTQzXGrWVnI1xJHDu8uNZNv+r3Nubb97+L5a5j4hazq3irxZqmva3p/2HUNWma6uI47VreOSRv9ZIqt/eb5m/2mr9Y/g78B/wDhKPCQ1PXr3xn4ZglmMOk6Daa7eaaum6bEqw28bQwyKqyMsfmN/Fukrxb9qr9m2+1i8/4R1p/FupaQskOqaLrDWd54gks5GVobyzkbc0m2TbDMvzbVbdRDHUfafCE8JUjTPm7xl8VNNv8A4GprsWpySeNfE1rH4a1Kz3f6hYPL+13m3+9dQx2Mbf3vLkryD4c+JvFXgXxAviLwtbyNqEMMlv5/9n/bI1WRdsisrKy/Mrba9q/4Yrvv4tU8Tf8Ahv8AUq+sP2Xf2d7htB/sW8u/GOg+G9Ft1jjeCW88PzatqUzNJc3TRqyyeXGqwwx7v7rVpLFUaNOXL7xEaFStUjze6fnX8SPF/i7x5fWeqeJrVoms7WPT7do9LWxhjhj3eXHtjVV+Xc1fSf7Efxe/4RttNmurjZ/wit41veKzfe0W/mWORv8Adt7zyZv9lZpK+lP2kv2e3svCotNPu/GXiHw5rMM2mapazXl5rktnMdslnfQwyMzfu5o9rbf+WczV8z/C79mO88A+MLfVLq48Vajpc1vNY6lp8XgHUl+1WdxG0c0e7+9tbcrfwsqtWUsRRxFHl+Ev2VSjW5viP1bVqdXlH7N/iDXdf+EOif8ACR2Oo2Os6erafcNqlq9rNc+S3lx3Hlt837yNUk/3mZa9Xr5yUeWXKfQRfNEKKKKkoKKKKACiiigAooooAKxfEHi7RfCdrHc65qtjo1vI/lpNqFzHCjN/d3M33q2Wr5M/4KDQQ3Xhf4YxXGht4lhbxnZq2iqqs18vlyfuV3fL833fm/vVdOPtJ8pnVn7OPMfSHh/4geGfFkrw6J4g0rWJo13Mmn3sdwQP+AtWjruvab4b06W/1bULXTLGP/WXN9MsMa/Vm4r4FtNG0Xw/+0V8JNai+Et58AdPi1Ga3m1WZY9urTSR7YbJvs7Mq7vm+aT/AHa7v9sjxz4N8bfFDwh8I/GHibT/AA/4Rhhk17xDNd3SwrJtVo7W3X/a3t5m3/ZWtvq/NKMVsYe291yZ9mRyrNGroyvGy7lZWzurk7X4teCrrxFJoEHizRZdcRvLbTU1KIzq393Zu+9/s14b+yL8Qpvi3+zvqnhSLxFDc+IvDa3HhttZtJPMWRVVltbxW/iVo9rf8BavCPD3gvwp8CfB+ieHfjf8BhHbaTcx+Z8RNHVbyGabzNyzzSR7ZlVm+9u/75pqjbmjLdBKt8Muh+gcniLS49aj0p9QtE1SSFp0sWnXzmjU4Z1j+9t/2qRvFOjjXItFfU7NdWkj86Owa4X7Q8f99Y87tv8AtV8ZftCfEbUPAf7Y3hfWPC3h648Xa9eeB7i10rTrJc+dM8zMrM3/ADzVV3NXov7F2l+HvEXgy8+I76jJ4m+IOvyOviLVL2Hy7i1uEPzWKx/8sY4/lVV/i+9SdHlhzyCNXmlY9pb40fD+NmV/HHhtWVtrK2rW/wD8VVi8+KngrTIbSa98WaHZpeR/aLV7jUoYxPH08xMt8y/7Qr85/wBnnRdPuvh/PLL+zCfijJ/al9/xUKtar5n75v3f7z5vl+7X158XvgT8O9Z+BN9qN78PNHtb7R/C1wun281sjSaXthaQQxt/DtkZvu/xVc6MKcoq/wCX+ZMaspxkz1/Rfif4P8QXDW2k+KdF1O4WNpjDZ6jDMyxr95tqt91fWq9t8YfAd9OkNv418PT3EjbY44tVt2Zm/ur81eC/ss/B/wAEaL+zX4U8YWHhbS7TxPfeEh9q1aG3VbibzIfm3N/tba+VPh/4P03Wv2U7aOD9mm98S6tPpU3leMoEt1WSTc224Xa3nfu/7u35vLpRowk2KVaceX3T9VvvLWVofiDTfEdrJcaVqFrqltHI0LTWVwsyiRT8ykr/ABL/AHa+W/FnxusfhX+wt4f1jRvFMeu6hfaPb6HpOszlo/OvHXyWmbd8y+XtkZt33fLri/2RfGHgn4R/G6b4Z+EfGOm+J/DXibSLfULe4sbpZvJ1a3j8u6Vv7vnKvmL/ALtR7CTjJle2jzRifbVvr2m3Ws3GkxahayatbRrNNZJMrTxxt91mj+8qtS6zr+m6Ctu2paha2C3My28LXMyx+ZI33Y13feZv7tfO/wAPcL+3t8WW4H/FLaP83/AmqT9uba2g/Cn7rf8AFwNJ+9/vSVMaXNNRvuae09xs+mqKRWGPxpaxNwooooGFFFFABRRRQAGvI/2g/gZJ8dND8PWdv4lu/Ct/ourR6va6haQRzSLNGrKvyt8v8W7/AIDXrlGKqMpRlzRJlGMo8sj5nsf2Q9X1bxRoOq/ED4s+IvH1jod7HqVppN3bw2tv9oj+5JJ5f3ttdj4O/Zp8N6V4q8Z+I/EkVn411nxLqP2trjVtNhYWsKrtjt4w275VX+L+KvZ6Kp1J9zP2UTxKx/Zl0jQfiV4i8SaDqMvhvSvEGhjR9S0PSYVtY2dd3l3Ucke3y5FVivyr3rz+/wD2NfFfiDRY/CWv/GvxFrnw7DR+Zot1Zwm5uIUbcsMl195l+Vfyr6t2UUvazQeyieVSfAy0k+Oei/EaLU5ITpegyaDDpKwp5fltJu3eZ975fu7ar6D8AYfBvxq1rx94e1y40uz1+HGs+HUgVrW8uF+7dK33o5P72371eu0UvaSK5InyZ4R/Yx8b/D/S5NM8L/HnxBoelNdTXS2Vto9rtVpG3N96vdYfh7f3XwguPButeJbnXL+60ubT7jXrm3VZpmkVl81o1+Xd833fau+24opupOesiY0oxOB+Hnwvj+H3wg0TwJHfyXcOm6SulrevGqs6rHt8zb/7LXg/hn9ivxr4T8I2nhTTPj34msfDVvC1utha6bbR7Y26qrfeX7zV9bUUKpOOwSpxkfPen/sc+F7G++HNo95JfeEfBFrcR2fh6/hWeO5uZs7rqZm+83zN8u3bzWx8SP2XvC/jGLw/c+H7ay8D69oerQatZ6tpGmQrIrRn5o2Vdu5WX5Wr2yin7Sf8wvZR/lPnL4gfss6/4k+L+seP/DHxT1bwNqGq2VvY3ENhp8M6tHCvy/NJ/tfNUHir9lXxL45+HOn+Hte+LWsaprNhr0OvWfiCbTbfz4GjVlWNY1+Xbubdur6UopxrTiP2cTw/4a/BT4geDPGFpq2u/GjXPGGlwpIsmj3mnW8McrMu1WZl+b5fvV7etLiis23N3ZUYcoUUUUjQKKKKACiiigAooooAKKKKACiiigAooooAKKKKACiiigAooooAKKKKACiiigAooooAKKKKACiiigAooooAKKKKACiiigAooooAKKKKACiiigAooooAKKKKACiiigAooooAKKKKACiiigAooooAKKKKACiiigAooooAKKKKACiiigAooooAKKKKACiiigAooooAKKKKACiiigAooooAKKKKACiiigAooooAKKKKACiiigAooooAKKKKACiiigAooooAKKKKAP/Z"/>
          <p:cNvSpPr>
            <a:spLocks noChangeAspect="1" noChangeArrowheads="1"/>
          </p:cNvSpPr>
          <p:nvPr/>
        </p:nvSpPr>
        <p:spPr bwMode="auto">
          <a:xfrm>
            <a:off x="3513138" y="-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3" descr="data:image/png;base64,iVBORw0KGgoAAAANSUhEUgAAALMAAABiCAMAAAAsqBJLAAAAAXNSR0IArs4c6QAAAARnQU1BAACxjwv8YQUAAAG5UExUR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BAQUFBQkJCQwMDA8PDxYWFhcXFxoaGiQkJCgoKCsrKzExMTc3Nz4+PkBAQFBQUFVVVVxcXF9fX2lpaWtra3Nzc3R0dHZ2dn9/f4GBgY2NjY6OjpaWlpmZmaWlpampqbW1tba2tsLCwsPDw8rKytDQ0NLS0t3d3eHh4eLi4ujo6O3t7fLy8vz8/P7+/v///+/LW4wAAABidFJOUwACAwQFBwsMEhMVFxgZHiEiIyQqKzEyNTg7PUFCREdJS05PVVpcYGRtb3Jzd3h6fH1+f4KGiIuOlZaYm52eoqOkqKqsr7G1tre8vsTFxsvO0tPe3+Di4+Tr7vHz9fj6+/z+tWTjkQAAAAlwSFlzAAAh1QAAIdUBBJy0nQAABahJREFUeF7V2mWD3DYQh3EXU0zKTEkp5ZS51zRlhpQh7ZaZmZlpP3GlmceWvGvLku2Vt783J41Ho383d3u5XIs8ts6WbOXRGtpDxEZn0bQ2gmkduqd3PIGiHMKhKRElwUWcnAYhwubGx6zB8fy4v4uNrCgIZmR1E3dHILGgZDAnm1O5NxJ5FTWDYVlwZan+Z96IuKCYLzTXOQT5iW2Lz2hTFHOE3o+raojR+WL/Rp94jSKDV+UerllEisTPkF+oMXwVuKEJIebzLykE0Gn9SokLRrYv01uQwaAQ8g+tFiVuGdGNTG5HAuMlKiHP02v8qJV7uWkkJ+vUMBJYVMLoNShw2RgeYWSXN0lgfEMpjGaDAhcOxrgYBLCohH1Ps2vnziH2Z1QkAghKYe4LkQL39seceNwvKHWgeaQX+kyGJCGAoNThb23+nO2QzExIpQEUpS7v295/2RgESNb9VtziE0mrKKUiQiIO90JeQSnR3qTodsbsSVYPcrafb8lrUUpFji47XLOsBiCvRSWVxOhE84Fu2d/LBJ7P/6CSTEMF3UmrNLMa4HWb9z02vWisEBrFGJlDNja2cGtpgye+7TxrRZ9a3I9Eb2qzD10OD6xn+OijqxT5l854u7knjObSUlELoFZpKA2gd0S5myPiCFthDWkSFDydPz9F2skN8TgozPYkliVtKoqD2HtMlVV/OnzBBTys4RkoGvWdkhav/MWrLIaGflYH1/Gs2cE0WZSM2gbSciubD+w7KusBmU+RoXW38yyIXqP65YtZs3Lush2s9dvtR2yuaGrvZuct4EmMEzlSHXIrjymWv0WQyINeaHtZ3VM8icY5LzQLz22uSOYytHcwhlzku4oHqTjO3dXCV9VIXGV+qLG90elyiSfq07cNM/Ry1pbsxXJm74Xei2WIDnQeoN7fHh10qWx0LWRvtWc+0m9rZr9QfedRH0qneUslBatcfUVig4rf1UDnVKiOw43UlZJHVrUisEGh1rZAZlRuoToeGVstUL0LVbkIbLythUdNm64W6ARQG1s5Wz4ilDn4yaHHQW0Fnmb8HXKPWs78KYENKqaNFc7Rs+KYxyiuiFxSflT6wHB/3yCwpYX6D7N6TlFaKe6R+5TWDbcmr0XFPZMz6j5KK2cv82+mPJud4DbktaiYZ+YHBzkAHmQh9z0s1xbFdoqW3R/FmsCWFqS7Mug7ch96LRuPXyavpYUn5KnYpZWs9GY2Tq1MXouKPi5OY5ubvZulRyIVO9kR2PhZC/JUl1NovF0yGWwJbGnh/DETV3960a5z0Soa2GD/J4ENLRTFhboY7oVqaAIXraR5rfJ/D9C8lu5HzOyGJrDZWIpjJS2oSVyhe/dkKG9oAhvNvWNdbbceyjLaqL4GR3qd35KpbOLd7LKdK8saqbvMbEfLXJuagHTNyn8x1+FMN99TrtfVUP7UFKRrQdMr/nBXHkh/JcQmhWZrQ9PsO2+4Vx5GIo+f2aX7mo//p8yVxmIvq8q8nK+p1otGXkXmS+grPVcUl7McqHdmfX8OobG0XFlyqB7EYVSX9M7M4BA6EYhMf5PHafFly9wUeTONYZvprpD5L7bxGBhEq1XfXazPo3EMZE5/oZkWRq9hd3G/iWzEFEXk5MyHM6wD3XH/hQGMUUSe/8A+FrM6pXW30jEgcuoLfQOzIsyOYzHEAdwrSJyamVH5cK8gsUEhDpPy4V7xDonTMjMoo2u5WZDYoBCDQTlxs/iQxPP5u1S6MSYrrlYkNih0YkpmXC70527rRSpdGJLZ/dwufidy7AvNjOy4XpE4MjMT8jubAIrIUZmPZsIEdhNBxWfm+DTIUHoj7lW+jNMTIUWSHZydDDkScHBKJInGsWmRJRKHpraJOBE2cWQNkKjLlbSvCVIF0bpGCNaKtjVzDeka0LGWiFjHs3Xmv9zbtlFMURT/ARels+bGQ3YhAAAAAElFTkSuQmCC"/>
          <p:cNvSpPr>
            <a:spLocks noChangeAspect="1" noChangeArrowheads="1"/>
          </p:cNvSpPr>
          <p:nvPr/>
        </p:nvSpPr>
        <p:spPr bwMode="auto">
          <a:xfrm>
            <a:off x="8580438" y="-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5" descr="data:image/jpeg;base64,/9j/4AAQSkZJRgABAQEAYABgAAD/2wBDAAMCAgMCAgMDAwMEAwMEBQgFBQQEBQoHBwYIDAoMDAsKCwsNDhIQDQ4RDgsLEBYQERMUFRUVDA8XGBYUGBIUFRT/2wBDAQMEBAUEBQkFBQkUDQsNFBQUFBQUFBQUFBQUFBQUFBQUFBQUFBQUFBQUFBQUFBQUFBQUFBQUFBQUFBQUFBQUFBT/wAARCACyAL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KKKKACiiigAooooAKKKKACiiigAooooAKKKKACiiigAooooAKKKKACiiigAooooAKKKKACiiigAooooAKKKKACiiigAooooAKKKKACiiigAooooAKKKKACiiigAooooAKKKKACiiigAooooAKKKKACiiigAooooAKKKKACiiigAooooAKKKKACiiigAooooAKKKKACiiigAooooAKKZuGevNchrHxa8E+HbxrPVfGGhaddKdrQXepQxyL/vKzUK8tiOY7KisvRfEmleJLEXek6pZ6pa52/aLK4WaP8A76Vq0pPumgsdRXLX3xH8K6XeS2d74m0e0u4Ttkhn1CGORG/usrNlav6J4q0XxGsn9katY6qIcLJ9huo5vL/3trcUe8TzG1RTW6LWDrXjXw/4duBb6trmmaZcyLuEV5eRwsy/3grNQEpHQUVzWj+PfDWvXgtNM8Q6VqF2V3LDa30Usm3/AHVbdXSLQEZcwtFFFBQUUUUAFFFFABRRRQAUUUUAFFFFABVW8vIbG2kuJpEhhjVpJJJDtVVX7zGrVeP/ALUk0lx8LW0OOSSAeJNU0/QZJIm2ssNzdRxzf+QzIv8AwKmld2JeiPLPEXjLUPjYp1K/ur7Tfh/cfNpOhWM7Ws2rw/8AP5eSLtkWGT/lnbqy7l+aRvm21yXlWPhmaSx03Q9A0q1X7sFto9qqsv8AtM0bM3/AmqleftGfDXU9beC28XaZH5ky29vCu5VjXd5ccf3f4flWvUvAfw/1T4oT+Ib+DxbqvhPQdP1S60WwtNCW3SadrWRoZri6kkjkaRmmWTbH8qqqr97dX5SoZ5n+OqxcpYehH4dGvTtd9z7KjiMtyujGUqarTl6P/hjzbTNH0m41iO8tYI/COuf8sfEHhiFbG6jb/ppHHthuI/70ci/N/s17DYftGTaH4E8Zp4qtrd/HHhO2jlntbHPk6ms+VsprdfvKtw+1fLb5lbcvzfKzcjY/DX4kTeLJ9Aj0mxsdQtWXd8QfLj+xS27fdmhsf+f37ysrfuV27vm3KtZHxOt/BPwh8QaRohvUtNF0Fo/FfiTWdWmaa41HUJGaHTluJvvSSNJ5k23+Fbddqqtfa5Rhcfl9GpHH1fapfDbWX9PojxM0xGCxdSMsHD2d/i7f15nOR+G7Pwvbw6Ze6ToOsa1CrSatql9o9rdTXmoSN5l1I0kkbNt8xmVf9lVroPAOrWfgLx94e8VWmn6fpFjeXC+GtdSws47WNo7ht1jcMsaqu6O4Vod392dan+D9r4d+N+saldaF4n0rWre3Vmuo7e4b7RHIyt5bNGy/d3fxf7NcZrXjf4e6PfeIPAXiXxzosU2oRtpN59kuGk+yyM21W3bdvmRzeW3+yy18Xl9fO6eYRxWIpz9nOWsddL+XSx9RjY5PLAOhQkvaRS101+Z91zTLbwyTTOEjRSzM38Ir4ovNUsvGl9qHjq/0fTNTvPFFw11Y/wBqabDdNa6TD+5s41WZW2+ZtkuG2/8APZa7Xxh8XZ/F37Pmk6Bqd2ukeLdcupvDOvSK21tPW1Vv7VuP91beORlb/ptH/eryXR/i74H8feMbHStF8Raav2ySO2sbSJmVYoI12qq/L92OGP8A8dr6ziSrjaGD9lgoylObtddF8jwcgp4WrivaYuUeWK2fU6ZrFbPTX8T6H4f0m28R+F5l1nT20vTLe1nuFhVvtVruhVdyyW7TLt/vKtfZmgavZ+I9C07V9PmF1YX1vHdW8y/dkjkUMrf98mvjHU/jL4A+GXiJbKXxjp3nwCG8gLMzebDIqyRyfd2srRstewfspeLdOk0nV/COmXsd/o+msupeH7qNtyzaRds0kCq3/TGRZrf/ALZLXDwviMwq0J0MwpyjKD0k76r1ZOdxwixKq4Nrlkun+R9CUUUV9seEFFFFABRRRQAUUUUAFFFFABRRRQAV5V+0pot7qnwpv7vS7U32qaHdWuu2tpF96drS4juGjX/aZY2X/gVeq01l3VUZcvvESjzR5T8HfjJ4X/4QX4mapHptw0uk3U39raLfRfdms5m863mX/gLbf96Nl/hr7A+EP7blroekalPb634d0mbVLhtRvtH8SreQ/Y75z/pElrNbwyLNDJJuk8ttrKzMvzLXrH7RX7GsXiC1nfR9HbXvDrTTXkek2UsdvqWjzSNumbT5JP3ckMjfM1rJtXd80bKzV8Z61+yJcadfNCvia40z5v8Aj213wnqlvcL/AMBjjmjb/gLMtfSKrh8VTjGp9k8D2VahP92d3N+15pUPxWk1tdb1pdXuPluPHVpGyx/7Nv8A2WzbZLBfu+WzLNu3Sbtzba4z9rz4h6hr19Z6Xd6lp+p6pq0y+KNYudJaRrRmkjWOwhj8xVby47VVb5v4rhq6/wCGf7MWleCPE2gap4h8I+NPiHp7Xi+d9m8M3FrpkKr8zM0cn+kXH91V8uOP+8zL8tVPG37K+tfEHxtrHiLV9W8UfatWvJLq4aP4f6l+7Vm+6v8Aur8q/wC6tFOWHp1OaISjWqQ5ZHi3w2+JnxD+Gei6lD4LGoaM+rTQzXGrWVnI1xJHDu8uNZNv+r3Nubb97+L5a5j4hazq3irxZqmva3p/2HUNWma6uI47VreOSRv9ZIqt/eb5m/2mr9Y/g78B/wDhKPCQ1PXr3xn4ZglmMOk6Daa7eaaum6bEqw28bQwyKqyMsfmN/Fukrxb9qr9m2+1i8/4R1p/FupaQskOqaLrDWd54gks5GVobyzkbc0m2TbDMvzbVbdRDHUfafCE8JUjTPm7xl8VNNv8A4GprsWpySeNfE1rH4a1Kz3f6hYPL+13m3+9dQx2Mbf3vLkryD4c+JvFXgXxAviLwtbyNqEMMlv5/9n/bI1WRdsisrKy/Mrba9q/4Yrvv4tU8Tf8Ahv8AUq+sP2Xf2d7htB/sW8u/GOg+G9Ft1jjeCW88PzatqUzNJc3TRqyyeXGqwwx7v7rVpLFUaNOXL7xEaFStUjze6fnX8SPF/i7x5fWeqeJrVoms7WPT7do9LWxhjhj3eXHtjVV+Xc1fSf7Efxe/4RttNmurjZ/wit41veKzfe0W/mWORv8Adt7zyZv9lZpK+lP2kv2e3svCotNPu/GXiHw5rMM2mapazXl5rktnMdslnfQwyMzfu5o9rbf+WczV8z/C79mO88A+MLfVLq48Vajpc1vNY6lp8XgHUl+1WdxG0c0e7+9tbcrfwsqtWUsRRxFHl+Ev2VSjW5viP1bVqdXlH7N/iDXdf+EOif8ACR2Oo2Os6erafcNqlq9rNc+S3lx3Hlt837yNUk/3mZa9Xr5yUeWXKfQRfNEKKKKkoKKKKACiiigAooooAKxfEHi7RfCdrHc65qtjo1vI/lpNqFzHCjN/d3M33q2Wr5M/4KDQQ3Xhf4YxXGht4lhbxnZq2iqqs18vlyfuV3fL833fm/vVdOPtJ8pnVn7OPMfSHh/4geGfFkrw6J4g0rWJo13Mmn3sdwQP+AtWjruvab4b06W/1bULXTLGP/WXN9MsMa/Vm4r4FtNG0Xw/+0V8JNai+Et58AdPi1Ga3m1WZY9urTSR7YbJvs7Mq7vm+aT/AHa7v9sjxz4N8bfFDwh8I/GHibT/AA/4Rhhk17xDNd3SwrJtVo7W3X/a3t5m3/ZWtvq/NKMVsYe291yZ9mRyrNGroyvGy7lZWzurk7X4teCrrxFJoEHizRZdcRvLbTU1KIzq393Zu+9/s14b+yL8Qpvi3+zvqnhSLxFDc+IvDa3HhttZtJPMWRVVltbxW/iVo9rf8BavCPD3gvwp8CfB+ieHfjf8BhHbaTcx+Z8RNHVbyGabzNyzzSR7ZlVm+9u/75pqjbmjLdBKt8Muh+gcniLS49aj0p9QtE1SSFp0sWnXzmjU4Z1j+9t/2qRvFOjjXItFfU7NdWkj86Owa4X7Q8f99Y87tv8AtV8ZftCfEbUPAf7Y3hfWPC3h648Xa9eeB7i10rTrJc+dM8zMrM3/ADzVV3NXov7F2l+HvEXgy8+I76jJ4m+IOvyOviLVL2Hy7i1uEPzWKx/8sY4/lVV/i+9SdHlhzyCNXmlY9pb40fD+NmV/HHhtWVtrK2rW/wD8VVi8+KngrTIbSa98WaHZpeR/aLV7jUoYxPH08xMt8y/7Qr85/wBnnRdPuvh/PLL+zCfijJ/al9/xUKtar5n75v3f7z5vl+7X158XvgT8O9Z+BN9qN78PNHtb7R/C1wun281sjSaXthaQQxt/DtkZvu/xVc6MKcoq/wCX+ZMaspxkz1/Rfif4P8QXDW2k+KdF1O4WNpjDZ6jDMyxr95tqt91fWq9t8YfAd9OkNv418PT3EjbY44tVt2Zm/ur81eC/ss/B/wAEaL+zX4U8YWHhbS7TxPfeEh9q1aG3VbibzIfm3N/tba+VPh/4P03Wv2U7aOD9mm98S6tPpU3leMoEt1WSTc224Xa3nfu/7u35vLpRowk2KVaceX3T9VvvLWVofiDTfEdrJcaVqFrqltHI0LTWVwsyiRT8ykr/ABL/AHa+W/FnxusfhX+wt4f1jRvFMeu6hfaPb6HpOszlo/OvHXyWmbd8y+XtkZt33fLri/2RfGHgn4R/G6b4Z+EfGOm+J/DXibSLfULe4sbpZvJ1a3j8u6Vv7vnKvmL/ALtR7CTjJle2jzRifbVvr2m3Ws3GkxahayatbRrNNZJMrTxxt91mj+8qtS6zr+m6Ctu2paha2C3My28LXMyx+ZI33Y13feZv7tfO/wAPcL+3t8WW4H/FLaP83/AmqT9uba2g/Cn7rf8AFwNJ+9/vSVMaXNNRvuae09xs+mqKRWGPxpaxNwooooGFFFFABRRRQAGvI/2g/gZJ8dND8PWdv4lu/Ct/ourR6va6haQRzSLNGrKvyt8v8W7/AIDXrlGKqMpRlzRJlGMo8sj5nsf2Q9X1bxRoOq/ED4s+IvH1jod7HqVppN3bw2tv9oj+5JJ5f3ttdj4O/Zp8N6V4q8Z+I/EkVn411nxLqP2trjVtNhYWsKrtjt4w275VX+L+KvZ6Kp1J9zP2UTxKx/Zl0jQfiV4i8SaDqMvhvSvEGhjR9S0PSYVtY2dd3l3Ucke3y5FVivyr3rz+/wD2NfFfiDRY/CWv/GvxFrnw7DR+Zot1Zwm5uIUbcsMl195l+Vfyr6t2UUvazQeyieVSfAy0k+Oei/EaLU5ITpegyaDDpKwp5fltJu3eZ975fu7ar6D8AYfBvxq1rx94e1y40uz1+HGs+HUgVrW8uF+7dK33o5P72371eu0UvaSK5InyZ4R/Yx8b/D/S5NM8L/HnxBoelNdTXS2Vto9rtVpG3N96vdYfh7f3XwguPButeJbnXL+60ubT7jXrm3VZpmkVl81o1+Xd833fau+24opupOesiY0oxOB+Hnwvj+H3wg0TwJHfyXcOm6SulrevGqs6rHt8zb/7LXg/hn9ivxr4T8I2nhTTPj34msfDVvC1utha6bbR7Y26qrfeX7zV9bUUKpOOwSpxkfPen/sc+F7G++HNo95JfeEfBFrcR2fh6/hWeO5uZs7rqZm+83zN8u3bzWx8SP2XvC/jGLw/c+H7ay8D69oerQatZ6tpGmQrIrRn5o2Vdu5WX5Wr2yin7Sf8wvZR/lPnL4gfss6/4k+L+seP/DHxT1bwNqGq2VvY3ENhp8M6tHCvy/NJ/tfNUHir9lXxL45+HOn+Hte+LWsaprNhr0OvWfiCbTbfz4GjVlWNY1+Xbubdur6UopxrTiP2cTw/4a/BT4geDPGFpq2u/GjXPGGlwpIsmj3mnW8McrMu1WZl+b5fvV7etLiis23N3ZUYcoUUUUjQKKKKACiiigAooooAKKKKACiiigAooooAKKKKACiiigAooooAKKKKACiiigAooooAKKKKACiiigAooooAKKKKACiiigAooooAKKKKACiiigAooooAKKKKACiiigAooooAKKKKACiiigAooooAKKKKACiiigAooooAKKKKACiiigAooooAKKKKACiiigAooooAKKKKACiiigAooooAKKKKACiiigAooooAKKKKACiiigAooooAKKKKACiiigAooooAKKKKAP/Z"/>
          <p:cNvSpPr>
            <a:spLocks noChangeAspect="1" noChangeArrowheads="1"/>
          </p:cNvSpPr>
          <p:nvPr/>
        </p:nvSpPr>
        <p:spPr bwMode="auto">
          <a:xfrm rot="10800000">
            <a:off x="3714219" y="1173256"/>
            <a:ext cx="126294" cy="13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png;base64,iVBORw0KGgoAAAANSUhEUgAAALMAAABiCAMAAAAsqBJLAAAAAXNSR0IArs4c6QAAAARnQU1BAACxjwv8YQUAAAG5UExUR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BAQUFBQkJCQwMDA8PDxYWFhcXFxoaGiQkJCgoKCsrKzExMTc3Nz4+PkBAQFBQUFVVVVxcXF9fX2lpaWtra3Nzc3R0dHZ2dn9/f4GBgY2NjY6OjpaWlpmZmaWlpampqbW1tba2tsLCwsPDw8rKytDQ0NLS0t3d3eHh4eLi4ujo6O3t7fLy8vz8/P7+/v///+/LW4wAAABidFJOUwACAwQFBwsMEhMVFxgZHiEiIyQqKzEyNTg7PUFCREdJS05PVVpcYGRtb3Jzd3h6fH1+f4KGiIuOlZaYm52eoqOkqKqsr7G1tre8vsTFxsvO0tPe3+Di4+Tr7vHz9fj6+/z+tWTjkQAAAAlwSFlzAAAh1QAAIdUBBJy0nQAABahJREFUeF7V2mWD3DYQh3EXU0zKTEkp5ZS51zRlhpQh7ZaZmZlpP3GlmceWvGvLku2Vt783J41Ho383d3u5XIs8ts6WbOXRGtpDxEZn0bQ2gmkduqd3PIGiHMKhKRElwUWcnAYhwubGx6zB8fy4v4uNrCgIZmR1E3dHILGgZDAnm1O5NxJ5FTWDYVlwZan+Z96IuKCYLzTXOQT5iW2Lz2hTFHOE3o+raojR+WL/Rp94jSKDV+UerllEisTPkF+oMXwVuKEJIebzLykE0Gn9SokLRrYv01uQwaAQ8g+tFiVuGdGNTG5HAuMlKiHP02v8qJV7uWkkJ+vUMBJYVMLoNShw2RgeYWSXN0lgfEMpjGaDAhcOxrgYBLCohH1Ps2vnziH2Z1QkAghKYe4LkQL39seceNwvKHWgeaQX+kyGJCGAoNThb23+nO2QzExIpQEUpS7v295/2RgESNb9VtziE0mrKKUiQiIO90JeQSnR3qTodsbsSVYPcrafb8lrUUpFji47XLOsBiCvRSWVxOhE84Fu2d/LBJ7P/6CSTEMF3UmrNLMa4HWb9z02vWisEBrFGJlDNja2cGtpgye+7TxrRZ9a3I9Eb2qzD10OD6xn+OijqxT5l854u7knjObSUlELoFZpKA2gd0S5myPiCFthDWkSFDydPz9F2skN8TgozPYkliVtKoqD2HtMlVV/OnzBBTys4RkoGvWdkhav/MWrLIaGflYH1/Gs2cE0WZSM2gbSciubD+w7KusBmU+RoXW38yyIXqP65YtZs3Lush2s9dvtR2yuaGrvZuct4EmMEzlSHXIrjymWv0WQyINeaHtZ3VM8icY5LzQLz22uSOYytHcwhlzku4oHqTjO3dXCV9VIXGV+qLG90elyiSfq07cNM/Ry1pbsxXJm74Xei2WIDnQeoN7fHh10qWx0LWRvtWc+0m9rZr9QfedRH0qneUslBatcfUVig4rf1UDnVKiOw43UlZJHVrUisEGh1rZAZlRuoToeGVstUL0LVbkIbLythUdNm64W6ARQG1s5Wz4ilDn4yaHHQW0Fnmb8HXKPWs78KYENKqaNFc7Rs+KYxyiuiFxSflT6wHB/3yCwpYX6D7N6TlFaKe6R+5TWDbcmr0XFPZMz6j5KK2cv82+mPJud4DbktaiYZ+YHBzkAHmQh9z0s1xbFdoqW3R/FmsCWFqS7Mug7ch96LRuPXyavpYUn5KnYpZWs9GY2Tq1MXouKPi5OY5ubvZulRyIVO9kR2PhZC/JUl1NovF0yGWwJbGnh/DETV3960a5z0Soa2GD/J4ENLRTFhboY7oVqaAIXraR5rfJ/D9C8lu5HzOyGJrDZWIpjJS2oSVyhe/dkKG9oAhvNvWNdbbceyjLaqL4GR3qd35KpbOLd7LKdK8saqbvMbEfLXJuagHTNyn8x1+FMN99TrtfVUP7UFKRrQdMr/nBXHkh/JcQmhWZrQ9PsO2+4Vx5GIo+f2aX7mo//p8yVxmIvq8q8nK+p1otGXkXmS+grPVcUl7McqHdmfX8OobG0XFlyqB7EYVSX9M7M4BA6EYhMf5PHafFly9wUeTONYZvprpD5L7bxGBhEq1XfXazPo3EMZE5/oZkWRq9hd3G/iWzEFEXk5MyHM6wD3XH/hQGMUUSe/8A+FrM6pXW30jEgcuoLfQOzIsyOYzHEAdwrSJyamVH5cK8gsUEhDpPy4V7xDonTMjMoo2u5WZDYoBCDQTlxs/iQxPP5u1S6MSYrrlYkNih0YkpmXC70527rRSpdGJLZ/dwufidy7AvNjOy4XpE4MjMT8jubAIrIUZmPZsIEdhNBxWfm+DTIUHoj7lW+jNMTIUWSHZydDDkScHBKJInGsWmRJRKHpraJOBE2cWQNkKjLlbSvCVIF0bpGCNaKtjVzDeka0LGWiFjHs3Xmv9zbtlFMURT/ARels+bGQ3YhAAAAAElFTkSuQmCC"/>
          <p:cNvSpPr>
            <a:spLocks noChangeAspect="1" noChangeArrowheads="1"/>
          </p:cNvSpPr>
          <p:nvPr/>
        </p:nvSpPr>
        <p:spPr bwMode="auto">
          <a:xfrm rot="10800000">
            <a:off x="8781519" y="1173256"/>
            <a:ext cx="126294" cy="13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81200" y="652045"/>
            <a:ext cx="7924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On Behalf of the CAA, </a:t>
            </a:r>
          </a:p>
          <a:p>
            <a:pPr algn="ctr"/>
            <a:r>
              <a:rPr lang="en-US" sz="4400" dirty="0"/>
              <a:t> </a:t>
            </a:r>
          </a:p>
          <a:p>
            <a:pPr algn="ctr"/>
            <a:endParaRPr lang="en-US" sz="4400" dirty="0"/>
          </a:p>
          <a:p>
            <a:pPr algn="ctr"/>
            <a:endParaRPr lang="en-US" sz="4400" dirty="0"/>
          </a:p>
          <a:p>
            <a:pPr algn="ctr"/>
            <a:endParaRPr lang="en-US" sz="4400" dirty="0"/>
          </a:p>
          <a:p>
            <a:pPr algn="ctr"/>
            <a:endParaRPr lang="en-US" sz="4400" dirty="0"/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Any Questions?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17361" r="5556" b="27083"/>
          <a:stretch/>
        </p:blipFill>
        <p:spPr>
          <a:xfrm>
            <a:off x="3187411" y="1786833"/>
            <a:ext cx="5217910" cy="26089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0"/>
          <a:stretch/>
        </p:blipFill>
        <p:spPr>
          <a:xfrm>
            <a:off x="235752" y="2686271"/>
            <a:ext cx="2512314" cy="3315043"/>
          </a:xfrm>
          <a:prstGeom prst="rect">
            <a:avLst/>
          </a:prstGeom>
        </p:spPr>
      </p:pic>
      <p:sp>
        <p:nvSpPr>
          <p:cNvPr id="10" name="AutoShape 2" descr="Image result for a good coach can change a game a great coach can change a life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729038" y="-1858963"/>
            <a:ext cx="3876675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17204" t="32943" r="52928" b="13541"/>
          <a:stretch/>
        </p:blipFill>
        <p:spPr>
          <a:xfrm>
            <a:off x="8844666" y="2843605"/>
            <a:ext cx="2978475" cy="300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6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0951" y="838200"/>
            <a:ext cx="4305299" cy="1295400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Baskerville Old Face" panose="02020602080505020303" pitchFamily="18" charset="0"/>
              </a:rPr>
              <a:t>Agenda 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600951" y="2362200"/>
            <a:ext cx="4210049" cy="3505200"/>
          </a:xfrm>
        </p:spPr>
        <p:txBody>
          <a:bodyPr>
            <a:normAutofit fontScale="92500"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Baskerville Old Face" panose="02020602080505020303" pitchFamily="18" charset="0"/>
              </a:rPr>
              <a:t>Commissioners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Baskerville Old Face" panose="02020602080505020303" pitchFamily="18" charset="0"/>
              </a:rPr>
              <a:t>CAA Rules &amp; Regulations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Baskerville Old Face" panose="02020602080505020303" pitchFamily="18" charset="0"/>
              </a:rPr>
              <a:t>Uniforms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Baskerville Old Face" panose="02020602080505020303" pitchFamily="18" charset="0"/>
              </a:rPr>
              <a:t>Communication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Baskerville Old Face" panose="02020602080505020303" pitchFamily="18" charset="0"/>
              </a:rPr>
              <a:t>Evaluations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latin typeface="Baskerville Old Face" panose="02020602080505020303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latin typeface="Baskerville Old Face" panose="02020602080505020303" pitchFamily="18" charset="0"/>
            </a:endParaRPr>
          </a:p>
        </p:txBody>
      </p:sp>
      <p:sp>
        <p:nvSpPr>
          <p:cNvPr id="6" name="Rounded Rectangle 5" hidden="1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images on this slide, select a picture and delete it. Then click the Insert Picture icon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in the placeholder to insert your own image.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8" t="12222" r="15557"/>
          <a:stretch/>
        </p:blipFill>
        <p:spPr>
          <a:xfrm>
            <a:off x="914400" y="1100190"/>
            <a:ext cx="5198962" cy="4614809"/>
          </a:xfrm>
        </p:spPr>
      </p:pic>
      <p:pic>
        <p:nvPicPr>
          <p:cNvPr id="7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t="31822" r="14285" b="30843"/>
          <a:stretch/>
        </p:blipFill>
        <p:spPr>
          <a:xfrm>
            <a:off x="4953000" y="5734049"/>
            <a:ext cx="1715343" cy="83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38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58901" y="1875410"/>
            <a:ext cx="297179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David Bray </a:t>
            </a:r>
          </a:p>
          <a:p>
            <a:pPr algn="ctr"/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602-980-7615</a:t>
            </a:r>
          </a:p>
          <a:p>
            <a:pPr algn="ctr"/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davidbr@ping.com</a:t>
            </a:r>
          </a:p>
          <a:p>
            <a:pPr algn="ctr"/>
            <a:endParaRPr lang="en-US" sz="2400" dirty="0">
              <a:solidFill>
                <a:srgbClr val="FFFF00"/>
              </a:solidFill>
            </a:endParaRPr>
          </a:p>
          <a:p>
            <a:pPr algn="ctr"/>
            <a:endParaRPr lang="en-US" sz="2400" dirty="0">
              <a:solidFill>
                <a:schemeClr val="accent4">
                  <a:lumMod val="25000"/>
                  <a:lumOff val="75000"/>
                </a:schemeClr>
              </a:solidFill>
            </a:endParaRPr>
          </a:p>
          <a:p>
            <a:endParaRPr lang="en-US" dirty="0"/>
          </a:p>
          <a:p>
            <a:r>
              <a:rPr lang="en-US" dirty="0"/>
              <a:t>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4600" y="730464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CAA Basketball Commissioners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14654D-641D-4945-8696-4439F543A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72" y="1409925"/>
            <a:ext cx="2400300" cy="32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374217-E304-4185-896B-58A1D3102E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195" y="4191000"/>
            <a:ext cx="2279495" cy="23112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31F48E-DC68-42DB-9693-A9D616561B40}"/>
              </a:ext>
            </a:extLst>
          </p:cNvPr>
          <p:cNvSpPr txBox="1"/>
          <p:nvPr/>
        </p:nvSpPr>
        <p:spPr>
          <a:xfrm>
            <a:off x="5689690" y="4927207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Anthony Estrada</a:t>
            </a:r>
          </a:p>
          <a:p>
            <a:pPr algn="ctr"/>
            <a:r>
              <a:rPr lang="en-US" sz="2400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480-369-6430</a:t>
            </a:r>
          </a:p>
          <a:p>
            <a:pPr algn="ctr"/>
            <a:r>
              <a:rPr lang="en-US" sz="2400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Estrada_Anthony@Hotmail.com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3DF9FC-ECCA-4C0D-9059-FA8E9A8664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555" y="1990725"/>
            <a:ext cx="2695575" cy="23771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727090-5154-4BF1-9E04-AAD562E184F2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t="31822" r="14285" b="30843"/>
          <a:stretch/>
        </p:blipFill>
        <p:spPr>
          <a:xfrm>
            <a:off x="333375" y="5292853"/>
            <a:ext cx="1697188" cy="95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4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Commissioners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11391900" cy="4343400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To serve as a mediator between schools and officials. </a:t>
            </a:r>
          </a:p>
          <a:p>
            <a:r>
              <a:rPr lang="en-US" dirty="0"/>
              <a:t>Scheduling Changes: game days, times or edits contact: caascheduling@gmail.com</a:t>
            </a:r>
          </a:p>
          <a:p>
            <a:r>
              <a:rPr lang="en-US" dirty="0"/>
              <a:t>Issues with Officials</a:t>
            </a:r>
          </a:p>
          <a:p>
            <a:pPr lvl="1"/>
            <a:r>
              <a:rPr lang="en-US" dirty="0"/>
              <a:t>Improperly enforcing rules, tardiness, hustle, professionalism. </a:t>
            </a:r>
          </a:p>
          <a:p>
            <a:r>
              <a:rPr lang="en-US" dirty="0"/>
              <a:t>Venue issues</a:t>
            </a:r>
          </a:p>
          <a:p>
            <a:r>
              <a:rPr lang="en-US" dirty="0"/>
              <a:t>Opposing schools</a:t>
            </a:r>
          </a:p>
          <a:p>
            <a:r>
              <a:rPr lang="en-US" dirty="0"/>
              <a:t>Unruly Fans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Image result for az caa basketbal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3"/>
          <a:stretch/>
        </p:blipFill>
        <p:spPr bwMode="auto">
          <a:xfrm>
            <a:off x="7533409" y="4343400"/>
            <a:ext cx="4315691" cy="224923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t="31822" r="14285" b="30843"/>
          <a:stretch/>
        </p:blipFill>
        <p:spPr>
          <a:xfrm>
            <a:off x="10439400" y="228600"/>
            <a:ext cx="1409700" cy="68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88A8B9-1C37-4D4B-B1E9-61748D82BD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559950"/>
            <a:ext cx="2721721" cy="181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0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8600" y="457200"/>
            <a:ext cx="3657600" cy="1295400"/>
          </a:xfrm>
        </p:spPr>
        <p:txBody>
          <a:bodyPr/>
          <a:lstStyle/>
          <a:p>
            <a:r>
              <a:rPr lang="en-US" dirty="0"/>
              <a:t>CAA Rules &amp; Regulations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0327" t="14445" r="20327" b="22222"/>
          <a:stretch/>
        </p:blipFill>
        <p:spPr>
          <a:xfrm flipV="1">
            <a:off x="10972800" y="5943600"/>
            <a:ext cx="762000" cy="4572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24776" y="2119312"/>
            <a:ext cx="4267199" cy="2895600"/>
          </a:xfrm>
        </p:spPr>
        <p:txBody>
          <a:bodyPr>
            <a:normAutofit/>
          </a:bodyPr>
          <a:lstStyle/>
          <a:p>
            <a:r>
              <a:rPr lang="en-US" dirty="0"/>
              <a:t>Azcaa.com </a:t>
            </a:r>
          </a:p>
          <a:p>
            <a:r>
              <a:rPr lang="en-US" dirty="0"/>
              <a:t>-Coaches</a:t>
            </a:r>
          </a:p>
          <a:p>
            <a:r>
              <a:rPr lang="en-US" dirty="0"/>
              <a:t>-Sports Rules and Resources</a:t>
            </a:r>
          </a:p>
          <a:p>
            <a:r>
              <a:rPr lang="en-US" dirty="0"/>
              <a:t>Information regarding supplemental rules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t="31822" r="14285" b="30843"/>
          <a:stretch/>
        </p:blipFill>
        <p:spPr>
          <a:xfrm>
            <a:off x="10512310" y="5725649"/>
            <a:ext cx="1447800" cy="838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370CAA-A49B-4497-8B91-8315E5DF73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648200"/>
            <a:ext cx="2824175" cy="19632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57AD71F-2A89-4014-A65C-257982027D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" y="533400"/>
            <a:ext cx="6296457" cy="3352800"/>
          </a:xfrm>
          <a:prstGeom prst="rect">
            <a:avLst/>
          </a:prstGeom>
        </p:spPr>
      </p:pic>
      <p:pic>
        <p:nvPicPr>
          <p:cNvPr id="1026" name="Picture 2" descr="2020 - 21 NFHS Basketball Official Rules Book | National Federation High School">
            <a:extLst>
              <a:ext uri="{FF2B5EF4-FFF2-40B4-BE49-F238E27FC236}">
                <a16:creationId xmlns:a16="http://schemas.microsoft.com/office/drawing/2014/main" id="{6529D2C2-6F42-4F6D-A49A-A938173F0D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8" r="12058"/>
          <a:stretch/>
        </p:blipFill>
        <p:spPr bwMode="auto">
          <a:xfrm>
            <a:off x="4876800" y="4335591"/>
            <a:ext cx="1524000" cy="206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13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t="31822" r="14285" b="30843"/>
          <a:stretch/>
        </p:blipFill>
        <p:spPr>
          <a:xfrm>
            <a:off x="10134600" y="533400"/>
            <a:ext cx="1563832" cy="838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C9C7FD-A1D8-4FE3-A700-5400DB0B63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648200"/>
            <a:ext cx="3048000" cy="2032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347DD4-D9FC-497E-BA7F-F7E2CA499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04800"/>
            <a:ext cx="5416776" cy="40558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D23602-2C03-4B99-9A1F-6A11536533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600" y="2895600"/>
            <a:ext cx="5200936" cy="244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0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575CF48-BFDF-4056-991B-F640548D143C}"/>
              </a:ext>
            </a:extLst>
          </p:cNvPr>
          <p:cNvSpPr/>
          <p:nvPr/>
        </p:nvSpPr>
        <p:spPr>
          <a:xfrm>
            <a:off x="1242607" y="460523"/>
            <a:ext cx="9601200" cy="635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                CAA Jr High Basketball Specific Rules</a:t>
            </a:r>
          </a:p>
          <a:p>
            <a:endParaRPr lang="en-US" sz="3200" dirty="0"/>
          </a:p>
          <a:p>
            <a:endParaRPr lang="en-US" sz="500" dirty="0"/>
          </a:p>
          <a:p>
            <a:r>
              <a:rPr lang="en-US" sz="2000" dirty="0"/>
              <a:t>10 minute grace period w/communication</a:t>
            </a:r>
          </a:p>
          <a:p>
            <a:r>
              <a:rPr lang="en-US" sz="2000" dirty="0"/>
              <a:t>Mandatory 10 minute warm up</a:t>
            </a:r>
          </a:p>
          <a:p>
            <a:endParaRPr lang="en-US" sz="2000" dirty="0"/>
          </a:p>
          <a:p>
            <a:r>
              <a:rPr lang="en-US" sz="2000" dirty="0"/>
              <a:t>Four -6 Minute Quarters (Stopped Clock) </a:t>
            </a:r>
          </a:p>
          <a:p>
            <a:r>
              <a:rPr lang="en-US" sz="2000" dirty="0"/>
              <a:t>Overtime- 3 Minute (Stopped Clock)</a:t>
            </a:r>
          </a:p>
          <a:p>
            <a:r>
              <a:rPr lang="en-US" sz="2000" dirty="0"/>
              <a:t>Halftime –5 Minutes </a:t>
            </a:r>
          </a:p>
          <a:p>
            <a:r>
              <a:rPr lang="en-US" sz="2000" dirty="0"/>
              <a:t>Bonus Free Throws at 7 &amp; 10 in each half and 5 fouls to foul out</a:t>
            </a:r>
          </a:p>
          <a:p>
            <a:endParaRPr lang="en-US" sz="2000" dirty="0"/>
          </a:p>
          <a:p>
            <a:r>
              <a:rPr lang="en-US" sz="2000" dirty="0"/>
              <a:t>NO JEWLREY!!! </a:t>
            </a:r>
          </a:p>
          <a:p>
            <a:r>
              <a:rPr lang="en-US" sz="2000" dirty="0"/>
              <a:t>Need 5 players to start a game can end with 1</a:t>
            </a:r>
          </a:p>
          <a:p>
            <a:r>
              <a:rPr lang="en-US" sz="2000" dirty="0"/>
              <a:t>Three Full Time Outs &amp; Two 30 second Time Outs (HS &amp; JR High)</a:t>
            </a:r>
          </a:p>
          <a:p>
            <a:r>
              <a:rPr lang="en-US" sz="2000" dirty="0"/>
              <a:t>Time outs carry over into overtime &amp; they receive 1 additional Full Time Out Per OT</a:t>
            </a:r>
          </a:p>
          <a:p>
            <a:endParaRPr lang="en-US" sz="2000" dirty="0"/>
          </a:p>
          <a:p>
            <a:r>
              <a:rPr lang="en-US" sz="2000" dirty="0"/>
              <a:t>No Press if winning by 20 points any point in the game. </a:t>
            </a:r>
          </a:p>
          <a:p>
            <a:r>
              <a:rPr lang="en-US" sz="2000" dirty="0"/>
              <a:t>Mercy Rule 30 points. Second Half only, Stops on Timeouts, Injuries, Technical Fouls or if losing team ties and/or takes the lead.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8182A9-75B0-45EE-9F22-B3A434BC603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t="31822" r="14285" b="30843"/>
          <a:stretch/>
        </p:blipFill>
        <p:spPr>
          <a:xfrm>
            <a:off x="284884" y="279708"/>
            <a:ext cx="1563832" cy="838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4" name="Picture 2" descr="Image">
            <a:extLst>
              <a:ext uri="{FF2B5EF4-FFF2-40B4-BE49-F238E27FC236}">
                <a16:creationId xmlns:a16="http://schemas.microsoft.com/office/drawing/2014/main" id="{AB2AE3F8-6343-4B44-8661-DB0A6C8481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8889" r="10834" b="16667"/>
          <a:stretch/>
        </p:blipFill>
        <p:spPr bwMode="auto">
          <a:xfrm>
            <a:off x="8712587" y="1295400"/>
            <a:ext cx="3088943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50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713021"/>
            <a:ext cx="4953000" cy="1143000"/>
          </a:xfrm>
        </p:spPr>
        <p:txBody>
          <a:bodyPr/>
          <a:lstStyle/>
          <a:p>
            <a:pPr algn="ctr"/>
            <a:r>
              <a:rPr lang="en-US" dirty="0"/>
              <a:t>NFHS 2021-2022</a:t>
            </a:r>
            <a:br>
              <a:rPr lang="en-US" dirty="0"/>
            </a:br>
            <a:r>
              <a:rPr lang="en-US" dirty="0"/>
              <a:t> Basketball Rule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326178"/>
            <a:ext cx="882015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open_sansregular"/>
              </a:rPr>
              <a:t>Shot Clock:</a:t>
            </a:r>
            <a:endParaRPr lang="en-US" b="1" i="0" dirty="0">
              <a:effectLst/>
              <a:latin typeface="open_sansregular"/>
            </a:endParaRPr>
          </a:p>
          <a:p>
            <a:r>
              <a:rPr lang="en-US" b="1" i="0" dirty="0">
                <a:effectLst/>
                <a:latin typeface="open_sansregular"/>
              </a:rPr>
              <a:t>2-14 (NEW): </a:t>
            </a:r>
            <a:r>
              <a:rPr lang="en-US" b="1" i="0" u="sng" dirty="0">
                <a:effectLst/>
                <a:latin typeface="open_sansregular"/>
              </a:rPr>
              <a:t>By state association adoption, effective with the 2022-2023 season </a:t>
            </a:r>
          </a:p>
          <a:p>
            <a:r>
              <a:rPr lang="en-US" b="1" i="0" dirty="0">
                <a:effectLst/>
                <a:latin typeface="open_sansregular"/>
              </a:rPr>
              <a:t>3-5-4e (NEW): </a:t>
            </a:r>
            <a:r>
              <a:rPr lang="en-US" b="1" i="0" u="sng" dirty="0">
                <a:effectLst/>
                <a:latin typeface="open_sansregular"/>
              </a:rPr>
              <a:t>Head coverings worn for religious reasons shall not be made of abrasive or hard materials</a:t>
            </a:r>
          </a:p>
          <a:p>
            <a:r>
              <a:rPr lang="en-US" b="1" i="0" dirty="0">
                <a:effectLst/>
                <a:latin typeface="open_sansregular"/>
              </a:rPr>
              <a:t>The MANUAL- Part 3 SIGNALS 36 &amp; 37: </a:t>
            </a:r>
            <a:r>
              <a:rPr lang="en-US" b="1" i="0" u="sng" dirty="0">
                <a:effectLst/>
                <a:latin typeface="open_sansregular"/>
              </a:rPr>
              <a:t>Eliminate signal #37 (Team Control Foul) Maintain use of signal #36 for Player Control and Team Control Foul</a:t>
            </a:r>
            <a:endParaRPr lang="en-US" dirty="0"/>
          </a:p>
        </p:txBody>
      </p:sp>
      <p:pic>
        <p:nvPicPr>
          <p:cNvPr id="2054" name="Picture 6" descr="Image result for nfhs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7" r="20000"/>
          <a:stretch/>
        </p:blipFill>
        <p:spPr bwMode="auto">
          <a:xfrm>
            <a:off x="685800" y="390523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t="31822" r="14285" b="30843"/>
          <a:stretch/>
        </p:blipFill>
        <p:spPr>
          <a:xfrm>
            <a:off x="5019675" y="5943600"/>
            <a:ext cx="131445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9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result for nfhs basketball uniform ru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45"/>
          <a:stretch/>
        </p:blipFill>
        <p:spPr bwMode="auto">
          <a:xfrm>
            <a:off x="152400" y="2612479"/>
            <a:ext cx="5955062" cy="378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04"/>
          <a:stretch/>
        </p:blipFill>
        <p:spPr bwMode="auto">
          <a:xfrm>
            <a:off x="6252935" y="2604238"/>
            <a:ext cx="5708673" cy="377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29931" y="15240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Equipment &amp; Apparel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t="31822" r="14285" b="30843"/>
          <a:stretch/>
        </p:blipFill>
        <p:spPr>
          <a:xfrm>
            <a:off x="4876800" y="228600"/>
            <a:ext cx="20955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5857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Basketball 16x9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ketball presentation (widescreen).potx" id="{9F4F77B0-14F5-4E29-8ABD-409A5CCAAB31}" vid="{5A933346-38F8-42BD-BB04-877426AB4C76}"/>
    </a:ext>
  </a:extLst>
</a:theme>
</file>

<file path=ppt/theme/theme2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DDEFBA-1D7E-4587-9763-EBF5A6740E9A}">
  <ds:schemaRefs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40262f94-9f35-4ac3-9a90-690165a166b7"/>
    <ds:schemaRef ds:uri="a4f35948-e619-41b3-aa29-22878b09cfd2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D30E8E9-C5F6-40D8-943C-DA5B4196A6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8E42578-9CD4-4AFF-AA5E-F33052F6B6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Basketball presentation (widescreen)</Template>
  <TotalTime>2402</TotalTime>
  <Words>651</Words>
  <Application>Microsoft Office PowerPoint</Application>
  <PresentationFormat>Widescreen</PresentationFormat>
  <Paragraphs>112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Baskerville Old Face</vt:lpstr>
      <vt:lpstr>Franklin Gothic Medium</vt:lpstr>
      <vt:lpstr>Impact</vt:lpstr>
      <vt:lpstr>open_sansregular</vt:lpstr>
      <vt:lpstr>Basketball 16x9</vt:lpstr>
      <vt:lpstr>2021-2022 CAA Basketball  Coaches Meeting </vt:lpstr>
      <vt:lpstr>Agenda </vt:lpstr>
      <vt:lpstr>PowerPoint Presentation</vt:lpstr>
      <vt:lpstr>Commissioners Role</vt:lpstr>
      <vt:lpstr>CAA Rules &amp; Regulations</vt:lpstr>
      <vt:lpstr>PowerPoint Presentation</vt:lpstr>
      <vt:lpstr>PowerPoint Presentation</vt:lpstr>
      <vt:lpstr>NFHS 2021-2022  Basketball Rule Changes</vt:lpstr>
      <vt:lpstr>PowerPoint Presentation</vt:lpstr>
      <vt:lpstr>Jerseys, Undershirts and Shorts </vt:lpstr>
      <vt:lpstr>PowerPoint Presentation</vt:lpstr>
      <vt:lpstr>PowerPoint Presentation</vt:lpstr>
      <vt:lpstr>Expectations of Officials to Coaches</vt:lpstr>
      <vt:lpstr>Expectations of Coaches to Officials</vt:lpstr>
      <vt:lpstr>PowerPoint Presentation</vt:lpstr>
      <vt:lpstr>WESLEY ROUSE with Phoenix Suns and Mercury</vt:lpstr>
      <vt:lpstr>THANK YOU COACHES FOR ALL YOU DO!!!</vt:lpstr>
      <vt:lpstr>PowerPoint Presentation</vt:lpstr>
    </vt:vector>
  </TitlesOfParts>
  <Company>PESD#1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Camping 101</dc:title>
  <dc:creator>PESD #1</dc:creator>
  <cp:lastModifiedBy>Randall Baum</cp:lastModifiedBy>
  <cp:revision>136</cp:revision>
  <dcterms:created xsi:type="dcterms:W3CDTF">2017-06-27T23:08:39Z</dcterms:created>
  <dcterms:modified xsi:type="dcterms:W3CDTF">2021-08-10T14:28:09Z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